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398" r:id="rId3"/>
    <p:sldId id="399" r:id="rId4"/>
    <p:sldId id="394" r:id="rId5"/>
    <p:sldId id="395" r:id="rId6"/>
    <p:sldId id="400" r:id="rId7"/>
    <p:sldId id="404" r:id="rId8"/>
    <p:sldId id="396" r:id="rId9"/>
    <p:sldId id="259" r:id="rId10"/>
    <p:sldId id="401" r:id="rId11"/>
    <p:sldId id="402" r:id="rId12"/>
    <p:sldId id="403" r:id="rId13"/>
    <p:sldId id="391" r:id="rId14"/>
    <p:sldId id="347" r:id="rId15"/>
    <p:sldId id="334" r:id="rId16"/>
    <p:sldId id="265" r:id="rId17"/>
    <p:sldId id="387" r:id="rId18"/>
    <p:sldId id="379" r:id="rId19"/>
    <p:sldId id="380" r:id="rId20"/>
    <p:sldId id="381" r:id="rId21"/>
    <p:sldId id="382" r:id="rId22"/>
    <p:sldId id="325" r:id="rId23"/>
    <p:sldId id="405" r:id="rId24"/>
    <p:sldId id="40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47F"/>
    <a:srgbClr val="FF3A1B"/>
    <a:srgbClr val="FFA401"/>
    <a:srgbClr val="006200"/>
    <a:srgbClr val="4238FF"/>
    <a:srgbClr val="E40208"/>
    <a:srgbClr val="1C167C"/>
    <a:srgbClr val="FF4C77"/>
    <a:srgbClr val="B1818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4" autoAdjust="0"/>
    <p:restoredTop sz="95268" autoAdjust="0"/>
  </p:normalViewPr>
  <p:slideViewPr>
    <p:cSldViewPr>
      <p:cViewPr varScale="1">
        <p:scale>
          <a:sx n="94" d="100"/>
          <a:sy n="94" d="100"/>
        </p:scale>
        <p:origin x="118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8C4A-B54F-4138-A735-51B003886DB4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3290D-6442-4890-B8D2-BFDE85AD00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4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0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6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1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49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6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40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290D-6442-4890-B8D2-BFDE85AD00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7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290D-6442-4890-B8D2-BFDE85AD00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6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04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8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6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9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3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6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0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5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0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4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5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6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5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3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CDD20-A8BD-4B9C-9A63-718BD0C4DE11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8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ithsonianmag.com/innovation/history-bar-code-18095670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351095.337566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2514599"/>
            <a:ext cx="7315200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3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: Digital Traces - APIs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Wednesday January 6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2020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3A3369-0B20-492D-BD6D-973A6B0E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85800"/>
            <a:ext cx="6321113" cy="1200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22E997-BFC4-4353-83AC-1F869AB9FFF4}"/>
              </a:ext>
            </a:extLst>
          </p:cNvPr>
          <p:cNvSpPr txBox="1">
            <a:spLocks/>
          </p:cNvSpPr>
          <p:nvPr/>
        </p:nvSpPr>
        <p:spPr>
          <a:xfrm>
            <a:off x="990600" y="1872344"/>
            <a:ext cx="7315200" cy="489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Winter Institute in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256468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The internet has resurrected concerns about the state of political discourse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u="sng" dirty="0"/>
              <a:t>Forms of anti-social commenting</a:t>
            </a:r>
            <a:endParaRPr lang="en-US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10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D607-8EEE-4BCA-887C-4EE6C72312D5}"/>
              </a:ext>
            </a:extLst>
          </p:cNvPr>
          <p:cNvSpPr txBox="1">
            <a:spLocks/>
          </p:cNvSpPr>
          <p:nvPr/>
        </p:nvSpPr>
        <p:spPr>
          <a:xfrm>
            <a:off x="457200" y="2286000"/>
            <a:ext cx="42672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spcAft>
                <a:spcPts val="700"/>
              </a:spcAft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Incivility</a:t>
            </a:r>
            <a:r>
              <a:rPr lang="en-US" sz="28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(Coe et al. 2014, Jamieson et al. 2017) </a:t>
            </a:r>
          </a:p>
          <a:p>
            <a:pPr>
              <a:spcBef>
                <a:spcPts val="700"/>
              </a:spcBef>
              <a:spcAft>
                <a:spcPts val="700"/>
              </a:spcAft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Prejudice</a:t>
            </a:r>
            <a:r>
              <a:rPr lang="en-US" sz="28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(Hsueh et al. 2015, Munger 2016)</a:t>
            </a:r>
          </a:p>
          <a:p>
            <a:pPr>
              <a:spcBef>
                <a:spcPts val="700"/>
              </a:spcBef>
              <a:spcAft>
                <a:spcPts val="700"/>
              </a:spcAft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Trolling</a:t>
            </a:r>
            <a:r>
              <a:rPr lang="en-US" sz="28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(Phillips 2015, Stewart et al. 2018)</a:t>
            </a:r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70F704-0C4B-47A0-8ABD-A4DD83DCC8BD}"/>
              </a:ext>
            </a:extLst>
          </p:cNvPr>
          <p:cNvSpPr txBox="1">
            <a:spLocks/>
          </p:cNvSpPr>
          <p:nvPr/>
        </p:nvSpPr>
        <p:spPr>
          <a:xfrm>
            <a:off x="457200" y="5181600"/>
            <a:ext cx="55626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Hate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Speech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(Davidson et al. 2017, Álvarez-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Benjumea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&amp; Winter 2018)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157B6-FCEB-4B83-A8F4-8FA6B5B1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14600"/>
            <a:ext cx="3654990" cy="24740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466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One platform affordance that could shape civil discourse is its</a:t>
            </a:r>
            <a:r>
              <a:rPr lang="en-US" sz="3600" i="1" dirty="0">
                <a:solidFill>
                  <a:srgbClr val="C00000"/>
                </a:solidFill>
              </a:rPr>
              <a:t> </a:t>
            </a: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rating system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(i.e., Likes/Votes)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11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2050" name="Picture 2" descr="Image result for bart vs hamster">
            <a:extLst>
              <a:ext uri="{FF2B5EF4-FFF2-40B4-BE49-F238E27FC236}">
                <a16:creationId xmlns:a16="http://schemas.microsoft.com/office/drawing/2014/main" id="{EEF3DF16-D5DA-4087-B8E1-E70EB5647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7" y="2286000"/>
            <a:ext cx="3370943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BBC38-4652-4BCF-92FA-1AC34CD6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286000"/>
            <a:ext cx="3748720" cy="25282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3FC5B3-62A1-43B6-B77E-EA83996DE877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Puzzle:</a:t>
            </a:r>
            <a:r>
              <a:rPr lang="en-US" sz="2800" dirty="0"/>
              <a:t> Do rating systems lead to..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89CD56-0BA1-4156-BDD3-136C871A2C9B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Conditioning (Skinner 1938)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Social norms (Coleman 1990)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1217D6-C86B-44BB-8A69-D70772FD321A}"/>
              </a:ext>
            </a:extLst>
          </p:cNvPr>
          <p:cNvSpPr txBox="1">
            <a:spLocks/>
          </p:cNvSpPr>
          <p:nvPr/>
        </p:nvSpPr>
        <p:spPr>
          <a:xfrm>
            <a:off x="152400" y="4991100"/>
            <a:ext cx="434340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Moderation of incivility?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CFD7B2-409E-447E-9ABF-16C83F7EBFF6}"/>
              </a:ext>
            </a:extLst>
          </p:cNvPr>
          <p:cNvSpPr txBox="1">
            <a:spLocks/>
          </p:cNvSpPr>
          <p:nvPr/>
        </p:nvSpPr>
        <p:spPr>
          <a:xfrm>
            <a:off x="4495800" y="5562600"/>
            <a:ext cx="4343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Flaming 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Hmielowski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2014)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Backlash (Cheng et al. 2014)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638162E-FD87-480B-8F96-7246CA9666DE}"/>
              </a:ext>
            </a:extLst>
          </p:cNvPr>
          <p:cNvSpPr txBox="1">
            <a:spLocks/>
          </p:cNvSpPr>
          <p:nvPr/>
        </p:nvSpPr>
        <p:spPr>
          <a:xfrm>
            <a:off x="4419600" y="4991100"/>
            <a:ext cx="457200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Perpetuation of incivility?</a:t>
            </a:r>
          </a:p>
        </p:txBody>
      </p:sp>
    </p:spTree>
    <p:extLst>
      <p:ext uri="{BB962C8B-B14F-4D97-AF65-F5344CB8AC3E}">
        <p14:creationId xmlns:p14="http://schemas.microsoft.com/office/powerpoint/2010/main" val="105819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Online rating systems inform users about the </a:t>
            </a: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social norms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of a community</a:t>
            </a:r>
            <a:endParaRPr lang="en-US" sz="36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12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3FC5B3-62A1-43B6-B77E-EA83996DE877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Theoretical framework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0A8057-F67E-4909-BAF4-7412CFB3A7A9}"/>
              </a:ext>
            </a:extLst>
          </p:cNvPr>
          <p:cNvSpPr txBox="1">
            <a:spLocks/>
          </p:cNvSpPr>
          <p:nvPr/>
        </p:nvSpPr>
        <p:spPr>
          <a:xfrm>
            <a:off x="155575" y="2209800"/>
            <a:ext cx="8912225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Injunctive norms refer to what people </a:t>
            </a:r>
            <a:r>
              <a:rPr lang="en-US" sz="2400" i="1" dirty="0">
                <a:solidFill>
                  <a:srgbClr val="002060"/>
                </a:solidFill>
              </a:rPr>
              <a:t>should do</a:t>
            </a:r>
            <a:r>
              <a:rPr lang="en-US" sz="2400" dirty="0">
                <a:solidFill>
                  <a:srgbClr val="002060"/>
                </a:solidFill>
              </a:rPr>
              <a:t>, while descriptive norms capture how people </a:t>
            </a:r>
            <a:r>
              <a:rPr lang="en-US" sz="2400" i="1" dirty="0">
                <a:solidFill>
                  <a:srgbClr val="002060"/>
                </a:solidFill>
              </a:rPr>
              <a:t>actually behave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(Cialdini et al. 1990)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400" b="1" dirty="0">
                <a:solidFill>
                  <a:srgbClr val="C00000"/>
                </a:solidFill>
              </a:rPr>
              <a:t>Theory of normative social behavior: </a:t>
            </a:r>
            <a:r>
              <a:rPr lang="en-US" sz="2400" dirty="0">
                <a:solidFill>
                  <a:srgbClr val="002060"/>
                </a:solidFill>
              </a:rPr>
              <a:t>descriptive and injunctive norms </a:t>
            </a:r>
            <a:r>
              <a:rPr lang="en-US" sz="2400" i="1" dirty="0">
                <a:solidFill>
                  <a:srgbClr val="002060"/>
                </a:solidFill>
              </a:rPr>
              <a:t>interact</a:t>
            </a:r>
            <a:r>
              <a:rPr lang="en-US" sz="2400" dirty="0">
                <a:solidFill>
                  <a:srgbClr val="002060"/>
                </a:solidFill>
              </a:rPr>
              <a:t> in shaping behavior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Rimal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and Real 2003, 2005)</a:t>
            </a:r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“When people perceive that </a:t>
            </a:r>
            <a:r>
              <a:rPr lang="en-US" sz="2400" i="1" dirty="0">
                <a:solidFill>
                  <a:srgbClr val="002060"/>
                </a:solidFill>
              </a:rPr>
              <a:t>social sanctions </a:t>
            </a:r>
            <a:r>
              <a:rPr lang="en-US" sz="2400" dirty="0">
                <a:solidFill>
                  <a:srgbClr val="002060"/>
                </a:solidFill>
              </a:rPr>
              <a:t>exist for noncompliance, they are more likely to conform if they also perceive that </a:t>
            </a:r>
            <a:r>
              <a:rPr lang="en-US" sz="2400" i="1" dirty="0">
                <a:solidFill>
                  <a:srgbClr val="002060"/>
                </a:solidFill>
              </a:rPr>
              <a:t>the behavior is widespread </a:t>
            </a:r>
            <a:r>
              <a:rPr lang="en-US" sz="2400" dirty="0">
                <a:solidFill>
                  <a:srgbClr val="002060"/>
                </a:solidFill>
              </a:rPr>
              <a:t>among their peers”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Lapinski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Rimal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2005; italics added)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Such an interaction predicts </a:t>
            </a:r>
            <a:r>
              <a:rPr lang="en-US" sz="2400" b="1" dirty="0">
                <a:solidFill>
                  <a:srgbClr val="C00000"/>
                </a:solidFill>
              </a:rPr>
              <a:t>alcohol use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(Lee et al. 2007)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political petition signing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(Smith &amp; Louis 2008)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, and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handwashing among childcare workers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Lapinski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2014)</a:t>
            </a:r>
            <a:r>
              <a:rPr lang="en-US" sz="2400" dirty="0">
                <a:solidFill>
                  <a:srgbClr val="002060"/>
                </a:solidFill>
              </a:rPr>
              <a:t>, among other behaviors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45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 capture injunctive norms with votes and descriptive norms with proximate comments</a:t>
            </a:r>
            <a:endParaRPr lang="en-US" sz="3600" i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13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19" name="Picture 4" descr="Image result for comment thread">
            <a:extLst>
              <a:ext uri="{FF2B5EF4-FFF2-40B4-BE49-F238E27FC236}">
                <a16:creationId xmlns:a16="http://schemas.microsoft.com/office/drawing/2014/main" id="{CFC211BF-F3F7-4234-8345-A8E0BFB3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305800" cy="336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2593F26D-74A1-4956-B88E-59A6E681E56C}"/>
              </a:ext>
            </a:extLst>
          </p:cNvPr>
          <p:cNvSpPr/>
          <p:nvPr/>
        </p:nvSpPr>
        <p:spPr>
          <a:xfrm>
            <a:off x="8077200" y="3778898"/>
            <a:ext cx="911225" cy="1752600"/>
          </a:xfrm>
          <a:prstGeom prst="curvedLeftArrow">
            <a:avLst>
              <a:gd name="adj1" fmla="val 8352"/>
              <a:gd name="adj2" fmla="val 28325"/>
              <a:gd name="adj3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CA5F8-3E6A-4F03-9EDB-FA8E31A99A68}"/>
              </a:ext>
            </a:extLst>
          </p:cNvPr>
          <p:cNvSpPr/>
          <p:nvPr/>
        </p:nvSpPr>
        <p:spPr>
          <a:xfrm>
            <a:off x="457200" y="3200400"/>
            <a:ext cx="2286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D4CDC7-2A74-416A-B305-FA7687F97365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Operationalizing norms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75ACC12-FAE2-47DD-A5DF-5DDF49B5F895}"/>
              </a:ext>
            </a:extLst>
          </p:cNvPr>
          <p:cNvSpPr txBox="1">
            <a:spLocks/>
          </p:cNvSpPr>
          <p:nvPr/>
        </p:nvSpPr>
        <p:spPr>
          <a:xfrm>
            <a:off x="914400" y="5734110"/>
            <a:ext cx="7620000" cy="97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002060"/>
                </a:solidFill>
              </a:rPr>
              <a:t>We thus create a </a:t>
            </a:r>
            <a:r>
              <a:rPr lang="en-US" sz="2400" b="1" i="1" dirty="0">
                <a:solidFill>
                  <a:srgbClr val="C00000"/>
                </a:solidFill>
              </a:rPr>
              <a:t>mapping</a:t>
            </a:r>
            <a:r>
              <a:rPr lang="en-US" sz="2400" dirty="0">
                <a:solidFill>
                  <a:srgbClr val="002060"/>
                </a:solidFill>
              </a:rPr>
              <a:t> of important social science constructs onto behavioral trace data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(Lazer 2015)</a:t>
            </a:r>
          </a:p>
        </p:txBody>
      </p:sp>
    </p:spTree>
    <p:extLst>
      <p:ext uri="{BB962C8B-B14F-4D97-AF65-F5344CB8AC3E}">
        <p14:creationId xmlns:p14="http://schemas.microsoft.com/office/powerpoint/2010/main" val="62198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 analyze &gt; 6,000 comments on AZ Daily Star news articles over a three week span in 2011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6A02AB-2570-4037-8C37-1CCCB2AEA647}"/>
              </a:ext>
            </a:extLst>
          </p:cNvPr>
          <p:cNvSpPr txBox="1">
            <a:spLocks/>
          </p:cNvSpPr>
          <p:nvPr/>
        </p:nvSpPr>
        <p:spPr>
          <a:xfrm>
            <a:off x="155575" y="2209800"/>
            <a:ext cx="8836025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314 news articles across 8 sections (Business, Entertainment, Lifestyle, Local, National/World, Opinion, Sports, State)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Comments were </a:t>
            </a:r>
            <a:r>
              <a:rPr lang="en-US" sz="2400" b="1" i="1" dirty="0">
                <a:solidFill>
                  <a:srgbClr val="C00000"/>
                </a:solidFill>
              </a:rPr>
              <a:t>manually coded </a:t>
            </a:r>
            <a:r>
              <a:rPr lang="en-US" sz="2400" dirty="0">
                <a:solidFill>
                  <a:srgbClr val="002060"/>
                </a:solidFill>
              </a:rPr>
              <a:t>for 5 incivility measures (Name calling, Vulgarity, Aspersion, Lying, Pejorative for speech)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Each comment includes information about both 1) the specific news article and 2) the specific commenter</a:t>
            </a:r>
          </a:p>
          <a:p>
            <a:r>
              <a:rPr lang="en-US" sz="2400" dirty="0">
                <a:solidFill>
                  <a:srgbClr val="002060"/>
                </a:solidFill>
              </a:rPr>
              <a:t>For each comment, we define a </a:t>
            </a:r>
            <a:r>
              <a:rPr lang="en-US" sz="2400" b="1" i="1" dirty="0">
                <a:solidFill>
                  <a:srgbClr val="C00000"/>
                </a:solidFill>
              </a:rPr>
              <a:t>network link </a:t>
            </a:r>
            <a:r>
              <a:rPr lang="en-US" sz="2400" dirty="0">
                <a:solidFill>
                  <a:srgbClr val="002060"/>
                </a:solidFill>
              </a:rPr>
              <a:t>between the commenter and the person who commented right after them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14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03F05-A1DC-45B2-B125-1683FD0C698D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u="sng" dirty="0"/>
              <a:t>Data collection and preparation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E018D11-2A89-4552-88A8-5F47ECFA83D2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15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3E92AF-43EB-4593-AD73-E127EF3A0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89" y="2286000"/>
            <a:ext cx="4734711" cy="44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8A977656-2899-4792-943E-F8D96E77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By defining links between commenters, we can visualize the social network of the community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6BFE31-38E2-479A-8CBD-1C2AF6D6F522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u="sng" dirty="0"/>
              <a:t>Collective norms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Lapinski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Rimal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2005)</a:t>
            </a:r>
            <a:endParaRPr lang="en-US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5F5EC6-656E-4E79-B8E6-01AFB610F276}"/>
              </a:ext>
            </a:extLst>
          </p:cNvPr>
          <p:cNvSpPr txBox="1">
            <a:spLocks/>
          </p:cNvSpPr>
          <p:nvPr/>
        </p:nvSpPr>
        <p:spPr>
          <a:xfrm>
            <a:off x="315111" y="2362201"/>
            <a:ext cx="4180689" cy="41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en-US" sz="2400" dirty="0">
                <a:solidFill>
                  <a:srgbClr val="002060"/>
                </a:solidFill>
              </a:rPr>
              <a:t>There are </a:t>
            </a:r>
            <a:r>
              <a:rPr lang="en-US" sz="2400" b="1" dirty="0">
                <a:solidFill>
                  <a:srgbClr val="C00000"/>
                </a:solidFill>
              </a:rPr>
              <a:t>no trolls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(i.e., no large red nodes)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2060"/>
                </a:solidFill>
              </a:rPr>
              <a:t>Users regularly </a:t>
            </a:r>
            <a:r>
              <a:rPr lang="en-US" sz="2400" b="1" dirty="0">
                <a:solidFill>
                  <a:srgbClr val="0070C0"/>
                </a:solidFill>
              </a:rPr>
              <a:t>comment across news articles 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(i.e., network does not break into article-specific clusters)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2060"/>
                </a:solidFill>
              </a:rPr>
              <a:t>There is </a:t>
            </a:r>
            <a:r>
              <a:rPr lang="en-US" sz="2400" b="1" dirty="0">
                <a:solidFill>
                  <a:srgbClr val="EFA47F"/>
                </a:solidFill>
              </a:rPr>
              <a:t>individual-level heterogeneity </a:t>
            </a:r>
            <a:r>
              <a:rPr lang="en-US" sz="2400" dirty="0">
                <a:solidFill>
                  <a:srgbClr val="002060"/>
                </a:solidFill>
              </a:rPr>
              <a:t>in incivility (i.e., many nodes are neither blue nor red)</a:t>
            </a:r>
          </a:p>
        </p:txBody>
      </p:sp>
    </p:spTree>
    <p:extLst>
      <p:ext uri="{BB962C8B-B14F-4D97-AF65-F5344CB8AC3E}">
        <p14:creationId xmlns:p14="http://schemas.microsoft.com/office/powerpoint/2010/main" val="4075480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67D42DA7-01C7-4F27-A4CD-C10619F3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 first model whether an initial commenter will be uncivil in their subsequent comment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4F7560-23C3-4081-B7A5-43ED8B61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257800"/>
            <a:ext cx="8915400" cy="1028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0C9DF1-A7E7-458D-8558-930E956C6968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16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9609B-BB8F-4FBB-AB2C-6D7C1BDB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831045"/>
            <a:ext cx="6282369" cy="3045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209332-D117-4DDA-BD2D-04B4584F2B41}"/>
              </a:ext>
            </a:extLst>
          </p:cNvPr>
          <p:cNvSpPr/>
          <p:nvPr/>
        </p:nvSpPr>
        <p:spPr>
          <a:xfrm>
            <a:off x="2133600" y="1905000"/>
            <a:ext cx="2514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67D42DA7-01C7-4F27-A4CD-C10619F3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Next, we model the number of votes received on the last comment in the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91B48-588A-4FDB-AC54-201EBF1B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126500"/>
            <a:ext cx="8763000" cy="1274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BAC56-7FCD-4571-BD3E-45A5C287D1E9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17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67759-94A2-4DC8-BC6A-E9C3B138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52600"/>
            <a:ext cx="6862155" cy="3154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630C0A-F03A-4A3F-A57E-99BDF5CFFBEE}"/>
              </a:ext>
            </a:extLst>
          </p:cNvPr>
          <p:cNvSpPr/>
          <p:nvPr/>
        </p:nvSpPr>
        <p:spPr>
          <a:xfrm>
            <a:off x="1938528" y="1828801"/>
            <a:ext cx="309067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9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Down votes do not shape the effect of incivility in the proximate comment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83AD-2EC8-4C3E-BC30-95DAECE419B2}"/>
              </a:ext>
            </a:extLst>
          </p:cNvPr>
          <p:cNvSpPr txBox="1"/>
          <p:nvPr/>
        </p:nvSpPr>
        <p:spPr>
          <a:xfrm rot="16200000">
            <a:off x="-1337101" y="3623102"/>
            <a:ext cx="38100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Proximate Incivility on Subsequent Incivility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934AA-FCEA-4B46-BE26-0531E34A627C}"/>
              </a:ext>
            </a:extLst>
          </p:cNvPr>
          <p:cNvSpPr txBox="1"/>
          <p:nvPr/>
        </p:nvSpPr>
        <p:spPr>
          <a:xfrm>
            <a:off x="1975446" y="6320135"/>
            <a:ext cx="58126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Number of Down Votes Received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EF60AC-FACA-43C2-BB55-4624A544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981200"/>
            <a:ext cx="7493611" cy="43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0EAD8-A6C8-4B67-B19D-807FB4E1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1" y="2057400"/>
            <a:ext cx="7513069" cy="43071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However, up votes do shape how uncivil commenters respond when met with incivility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934AA-FCEA-4B46-BE26-0531E34A627C}"/>
              </a:ext>
            </a:extLst>
          </p:cNvPr>
          <p:cNvSpPr txBox="1"/>
          <p:nvPr/>
        </p:nvSpPr>
        <p:spPr>
          <a:xfrm>
            <a:off x="1975446" y="6320135"/>
            <a:ext cx="58126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Number of Up Votes Received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3887F-C7C4-4241-B35A-66697EBF9B95}"/>
              </a:ext>
            </a:extLst>
          </p:cNvPr>
          <p:cNvSpPr txBox="1"/>
          <p:nvPr/>
        </p:nvSpPr>
        <p:spPr>
          <a:xfrm rot="16200000">
            <a:off x="-1337101" y="3623102"/>
            <a:ext cx="38100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Proximate Incivility on Subsequent Incivility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1C240-E9AE-4DB6-9B53-3CD0AA44B75F}"/>
              </a:ext>
            </a:extLst>
          </p:cNvPr>
          <p:cNvSpPr txBox="1"/>
          <p:nvPr/>
        </p:nvSpPr>
        <p:spPr>
          <a:xfrm>
            <a:off x="5886803" y="5235218"/>
            <a:ext cx="188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moderation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EFBB7-28C6-4E17-B36F-929A3A8F210C}"/>
              </a:ext>
            </a:extLst>
          </p:cNvPr>
          <p:cNvCxnSpPr/>
          <p:nvPr/>
        </p:nvCxnSpPr>
        <p:spPr>
          <a:xfrm flipH="1">
            <a:off x="5277203" y="5494042"/>
            <a:ext cx="6096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8BD369-FE20-40F7-95A9-9AF5E1F64AAA}"/>
              </a:ext>
            </a:extLst>
          </p:cNvPr>
          <p:cNvSpPr txBox="1"/>
          <p:nvPr/>
        </p:nvSpPr>
        <p:spPr>
          <a:xfrm>
            <a:off x="5867400" y="2438400"/>
            <a:ext cx="188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perpetuation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43E972-E481-427A-895F-5C6962555E82}"/>
              </a:ext>
            </a:extLst>
          </p:cNvPr>
          <p:cNvCxnSpPr/>
          <p:nvPr/>
        </p:nvCxnSpPr>
        <p:spPr>
          <a:xfrm flipH="1">
            <a:off x="7696200" y="2697224"/>
            <a:ext cx="609600" cy="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22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A203F-724F-43CA-938C-63CDB636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58" y="1850478"/>
            <a:ext cx="3586742" cy="4607195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5F2FB8-C83A-48FB-AC46-B3C23123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As we go about our lives, traces of our daily activities are being logged in databases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BF467E-89C9-4046-A699-7BA535915D65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My favorite example</a:t>
            </a:r>
            <a:endParaRPr lang="en-US" sz="2800" i="1" u="sng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40CFEC-0556-4D34-B325-E8897EEB8862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5181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ym typeface="Wingdings" panose="05000000000000000000" pitchFamily="2" charset="2"/>
              </a:rPr>
              <a:t>A canonical dataset in the field of Quantitate Marketing is known as “The Dominick’s Dataset” </a:t>
            </a:r>
          </a:p>
          <a:p>
            <a:r>
              <a:rPr lang="en-US" sz="2400" dirty="0">
                <a:sym typeface="Wingdings" panose="05000000000000000000" pitchFamily="2" charset="2"/>
              </a:rPr>
              <a:t>Collaboration between University of Chicago Booth School of Business &amp; Dominick’s Finer Foods grocery store</a:t>
            </a:r>
          </a:p>
          <a:p>
            <a:r>
              <a:rPr lang="en-US" sz="2400" dirty="0">
                <a:sym typeface="Wingdings" panose="05000000000000000000" pitchFamily="2" charset="2"/>
              </a:rPr>
              <a:t>Weekly sales and coupon use data from 1989-1997 across 3500 product codes in nearly 100 different stores</a:t>
            </a:r>
          </a:p>
          <a:p>
            <a:r>
              <a:rPr lang="en-US" sz="2400" dirty="0">
                <a:sym typeface="Wingdings" panose="05000000000000000000" pitchFamily="2" charset="2"/>
              </a:rPr>
              <a:t>Includes a rich set of store-level demographic data from 1990 census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023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5E2AD98-4B74-4BCA-81EF-DC181D0D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31" y="1905000"/>
            <a:ext cx="7513069" cy="43079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Incivility is penalized with more down votes, regardless of initial or proximate incivility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83AD-2EC8-4C3E-BC30-95DAECE419B2}"/>
              </a:ext>
            </a:extLst>
          </p:cNvPr>
          <p:cNvSpPr txBox="1"/>
          <p:nvPr/>
        </p:nvSpPr>
        <p:spPr>
          <a:xfrm rot="16200000">
            <a:off x="-1291799" y="3432600"/>
            <a:ext cx="3886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Subsequent Incivility on Number of Down 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B6E04-5FE6-4422-8755-E10CDF9B2448}"/>
              </a:ext>
            </a:extLst>
          </p:cNvPr>
          <p:cNvSpPr txBox="1"/>
          <p:nvPr/>
        </p:nvSpPr>
        <p:spPr>
          <a:xfrm>
            <a:off x="1371600" y="5943600"/>
            <a:ext cx="167319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53C05-D49E-4024-BCCA-55C9247178D3}"/>
              </a:ext>
            </a:extLst>
          </p:cNvPr>
          <p:cNvSpPr txBox="1"/>
          <p:nvPr/>
        </p:nvSpPr>
        <p:spPr>
          <a:xfrm>
            <a:off x="33329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3C4A4-A7B0-473B-AC78-4137535CA28D}"/>
              </a:ext>
            </a:extLst>
          </p:cNvPr>
          <p:cNvSpPr txBox="1"/>
          <p:nvPr/>
        </p:nvSpPr>
        <p:spPr>
          <a:xfrm>
            <a:off x="5029200" y="5943600"/>
            <a:ext cx="154387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A37FA7-F50C-4962-84B4-9CC951E67885}"/>
              </a:ext>
            </a:extLst>
          </p:cNvPr>
          <p:cNvSpPr txBox="1"/>
          <p:nvPr/>
        </p:nvSpPr>
        <p:spPr>
          <a:xfrm>
            <a:off x="70667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</p:spTree>
    <p:extLst>
      <p:ext uri="{BB962C8B-B14F-4D97-AF65-F5344CB8AC3E}">
        <p14:creationId xmlns:p14="http://schemas.microsoft.com/office/powerpoint/2010/main" val="4221549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11FAE3-A081-431B-9E17-90B32CE8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04998"/>
            <a:ext cx="7510521" cy="42672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Incivility is rewarded with more up votes in an uncivil context, but penalized in a civil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83AD-2EC8-4C3E-BC30-95DAECE419B2}"/>
              </a:ext>
            </a:extLst>
          </p:cNvPr>
          <p:cNvSpPr txBox="1"/>
          <p:nvPr/>
        </p:nvSpPr>
        <p:spPr>
          <a:xfrm rot="16200000">
            <a:off x="-1291799" y="3432600"/>
            <a:ext cx="3886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Subsequent Incivility on Number of Up 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B6E04-5FE6-4422-8755-E10CDF9B2448}"/>
              </a:ext>
            </a:extLst>
          </p:cNvPr>
          <p:cNvSpPr txBox="1"/>
          <p:nvPr/>
        </p:nvSpPr>
        <p:spPr>
          <a:xfrm>
            <a:off x="1371600" y="5943600"/>
            <a:ext cx="167319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53C05-D49E-4024-BCCA-55C9247178D3}"/>
              </a:ext>
            </a:extLst>
          </p:cNvPr>
          <p:cNvSpPr txBox="1"/>
          <p:nvPr/>
        </p:nvSpPr>
        <p:spPr>
          <a:xfrm>
            <a:off x="33329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3C4A4-A7B0-473B-AC78-4137535CA28D}"/>
              </a:ext>
            </a:extLst>
          </p:cNvPr>
          <p:cNvSpPr txBox="1"/>
          <p:nvPr/>
        </p:nvSpPr>
        <p:spPr>
          <a:xfrm>
            <a:off x="5029200" y="5943600"/>
            <a:ext cx="154387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A37FA7-F50C-4962-84B4-9CC951E67885}"/>
              </a:ext>
            </a:extLst>
          </p:cNvPr>
          <p:cNvSpPr txBox="1"/>
          <p:nvPr/>
        </p:nvSpPr>
        <p:spPr>
          <a:xfrm>
            <a:off x="70667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C50C43-5981-4970-B461-904A7CBE1A8A}"/>
              </a:ext>
            </a:extLst>
          </p:cNvPr>
          <p:cNvSpPr/>
          <p:nvPr/>
        </p:nvSpPr>
        <p:spPr>
          <a:xfrm>
            <a:off x="8305800" y="1998582"/>
            <a:ext cx="381000" cy="257341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F83AD-B429-4CE5-BF37-C60F974731A5}"/>
              </a:ext>
            </a:extLst>
          </p:cNvPr>
          <p:cNvSpPr txBox="1"/>
          <p:nvPr/>
        </p:nvSpPr>
        <p:spPr>
          <a:xfrm>
            <a:off x="6172200" y="4657635"/>
            <a:ext cx="2819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</a:rPr>
              <a:t>Entertainment?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</a:rPr>
              <a:t>Self-defense?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</a:rPr>
              <a:t>Appropriateness?</a:t>
            </a:r>
          </a:p>
        </p:txBody>
      </p:sp>
    </p:spTree>
    <p:extLst>
      <p:ext uri="{BB962C8B-B14F-4D97-AF65-F5344CB8AC3E}">
        <p14:creationId xmlns:p14="http://schemas.microsoft.com/office/powerpoint/2010/main" val="15943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Mapping traces to constructs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Online incivility is contextual, and sensitive to both positive feedback and proximate incivility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22</a:t>
            </a:fld>
            <a:endParaRPr lang="en-US" sz="2000" dirty="0">
              <a:solidFill>
                <a:srgbClr val="4F2583"/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3440F45-37E9-44B1-8578-64375FB74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03156"/>
              </p:ext>
            </p:extLst>
          </p:nvPr>
        </p:nvGraphicFramePr>
        <p:xfrm>
          <a:off x="718457" y="2549976"/>
          <a:ext cx="7739744" cy="232682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24058">
                  <a:extLst>
                    <a:ext uri="{9D8B030D-6E8A-4147-A177-3AD203B41FA5}">
                      <a16:colId xmlns:a16="http://schemas.microsoft.com/office/drawing/2014/main" val="1712157606"/>
                    </a:ext>
                  </a:extLst>
                </a:gridCol>
                <a:gridCol w="941605">
                  <a:extLst>
                    <a:ext uri="{9D8B030D-6E8A-4147-A177-3AD203B41FA5}">
                      <a16:colId xmlns:a16="http://schemas.microsoft.com/office/drawing/2014/main" val="1582290713"/>
                    </a:ext>
                  </a:extLst>
                </a:gridCol>
                <a:gridCol w="3374081">
                  <a:extLst>
                    <a:ext uri="{9D8B030D-6E8A-4147-A177-3AD203B41FA5}">
                      <a16:colId xmlns:a16="http://schemas.microsoft.com/office/drawing/2014/main" val="2097172306"/>
                    </a:ext>
                  </a:extLst>
                </a:gridCol>
              </a:tblGrid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Digital traces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Social science constructs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442493"/>
                  </a:ext>
                </a:extLst>
              </a:tr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Proximate comments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ingdings" panose="05000000000000000000" pitchFamily="2" charset="2"/>
                        </a:rPr>
                        <a:t>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Descriptive norms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199475"/>
                  </a:ext>
                </a:extLst>
              </a:tr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Social ratings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ingdings" panose="05000000000000000000" pitchFamily="2" charset="2"/>
                        </a:rPr>
                        <a:t>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Injunctive norms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67172"/>
                  </a:ext>
                </a:extLst>
              </a:tr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Text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ingdings" panose="05000000000000000000" pitchFamily="2" charset="2"/>
                        </a:rPr>
                        <a:t>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Incivility/Toxicity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736078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FA8A428-553C-4217-BC52-F50DF8804EF1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382000" cy="97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</a:rPr>
              <a:t>With some ingenuity, we can capture these constructs on </a:t>
            </a:r>
            <a:r>
              <a:rPr lang="en-US" sz="2800" b="1" dirty="0">
                <a:solidFill>
                  <a:srgbClr val="C00000"/>
                </a:solidFill>
              </a:rPr>
              <a:t>Reddit</a:t>
            </a:r>
            <a:r>
              <a:rPr lang="en-US" sz="2800" dirty="0">
                <a:solidFill>
                  <a:srgbClr val="002060"/>
                </a:solidFill>
              </a:rPr>
              <a:t> with the help of Google’s </a:t>
            </a:r>
            <a:r>
              <a:rPr lang="en-US" sz="2800" b="1" dirty="0">
                <a:solidFill>
                  <a:srgbClr val="0070C0"/>
                </a:solidFill>
              </a:rPr>
              <a:t>Perspective API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9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Excerpt from a 2020 paper about </a:t>
            </a:r>
            <a:r>
              <a:rPr lang="en-US" sz="2800" u="sng" dirty="0" err="1"/>
              <a:t>Pushshift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While Reddit has an API, the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Pushshift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has some advantages (as well as disadvantages)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23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6F5B-57BF-437C-99AB-58C21911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8531225" cy="1607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4B636-7A75-4BD0-BB95-86FF411C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886200"/>
            <a:ext cx="4734557" cy="25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2514599"/>
            <a:ext cx="7315200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3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: Digital Traces - APIs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Wednesday January 6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2020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3A3369-0B20-492D-BD6D-973A6B0E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85800"/>
            <a:ext cx="6321113" cy="1200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22E997-BFC4-4353-83AC-1F869AB9FFF4}"/>
              </a:ext>
            </a:extLst>
          </p:cNvPr>
          <p:cNvSpPr txBox="1">
            <a:spLocks/>
          </p:cNvSpPr>
          <p:nvPr/>
        </p:nvSpPr>
        <p:spPr>
          <a:xfrm>
            <a:off x="990600" y="1872344"/>
            <a:ext cx="7315200" cy="489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Winter Institute in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28483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4752E3-BA19-4229-8DE0-F02F8C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52785"/>
            <a:ext cx="6400800" cy="44094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01C3F8-05A5-48C6-96CC-7B4AEB1588E4}"/>
              </a:ext>
            </a:extLst>
          </p:cNvPr>
          <p:cNvSpPr/>
          <p:nvPr/>
        </p:nvSpPr>
        <p:spPr>
          <a:xfrm>
            <a:off x="762000" y="6096000"/>
            <a:ext cx="78486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more on scanner technology: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Weightman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(2015), The History of the Barcode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https://www.smithsonianmag.com/innovation/history-bar-code-180956704/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8DCA57-951B-4CB9-8BDF-0158C58A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The Dominick’s dataset is, of course, a child of technological progress (i.e., barcode scanners)</a:t>
            </a:r>
          </a:p>
        </p:txBody>
      </p:sp>
    </p:spTree>
    <p:extLst>
      <p:ext uri="{BB962C8B-B14F-4D97-AF65-F5344CB8AC3E}">
        <p14:creationId xmlns:p14="http://schemas.microsoft.com/office/powerpoint/2010/main" val="317560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Digital traces are a significant departure from how social scientists typically collect data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4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Comparison to surveys</a:t>
            </a:r>
            <a:endParaRPr lang="en-US" sz="2800" i="1" u="sng" dirty="0"/>
          </a:p>
        </p:txBody>
      </p:sp>
      <p:pic>
        <p:nvPicPr>
          <p:cNvPr id="1026" name="Picture 2" descr="Figure 3: The divergence between survey estimates and digital trace data estimates. The primary point of difference is that digital trace data is entirely nonreactive due to the lack of a solicitation of responses. In surveys, users are surveyed, and their responses are used to construct the final estimate, whereas, in digital traces, a subset of entities (which are usually users) of a platform or their signals are used to construct the estimate.4">
            <a:extLst>
              <a:ext uri="{FF2B5EF4-FFF2-40B4-BE49-F238E27FC236}">
                <a16:creationId xmlns:a16="http://schemas.microsoft.com/office/drawing/2014/main" id="{AFAF5221-6264-4029-8300-1FF6D031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2267450"/>
            <a:ext cx="6553201" cy="35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40B683-7988-4599-A1FF-714D4C7D07E3}"/>
              </a:ext>
            </a:extLst>
          </p:cNvPr>
          <p:cNvSpPr/>
          <p:nvPr/>
        </p:nvSpPr>
        <p:spPr>
          <a:xfrm>
            <a:off x="609600" y="60960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Image credit: Sen et al. (2020), Proceedings of the 2020 Conference on Fairness, Accountability, and Transparency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https://doi.org/10.1145/3351095.3375669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F802A2-3215-41BD-96BC-DE8B185F1726}"/>
              </a:ext>
            </a:extLst>
          </p:cNvPr>
          <p:cNvSpPr/>
          <p:nvPr/>
        </p:nvSpPr>
        <p:spPr>
          <a:xfrm>
            <a:off x="762000" y="4419600"/>
            <a:ext cx="7315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As a subset of observational data, digital traces have a lot to offer social science scholarship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5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86868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Relatively cheap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No participant costs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Often capture more heterogeneity than standard surveys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Retrospective analysis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Can study major world events without planning ahead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Especially useful for the design of natural experiments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External validity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Users are less aware they’re being studied (i.e., nonreactivity)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Behavioral measures of social ties (Golder and Macy 2014)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Some unique affordances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40156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Yet, there are obstacles to making digital traces an integral part of social science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6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86868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Big does not mean all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Who is over/under-represented? (</a:t>
            </a:r>
            <a:r>
              <a:rPr lang="en-US" sz="2400" dirty="0" err="1">
                <a:sym typeface="Wingdings" panose="05000000000000000000" pitchFamily="2" charset="2"/>
              </a:rPr>
              <a:t>boyd</a:t>
            </a:r>
            <a:r>
              <a:rPr lang="en-US" sz="2400" dirty="0">
                <a:sym typeface="Wingdings" panose="05000000000000000000" pitchFamily="2" charset="2"/>
              </a:rPr>
              <a:t> and Crawford 2012)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What is/isn’t being measured? (</a:t>
            </a:r>
            <a:r>
              <a:rPr lang="en-US" sz="2400" dirty="0" err="1">
                <a:sym typeface="Wingdings" panose="05000000000000000000" pitchFamily="2" charset="2"/>
              </a:rPr>
              <a:t>Lazer</a:t>
            </a:r>
            <a:r>
              <a:rPr lang="en-US" sz="2400" dirty="0">
                <a:sym typeface="Wingdings" panose="05000000000000000000" pitchFamily="2" charset="2"/>
              </a:rPr>
              <a:t> 2015)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Platforms motivate certain behaviors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They may alter what we want to measure (</a:t>
            </a:r>
            <a:r>
              <a:rPr lang="en-US" sz="2400" dirty="0" err="1">
                <a:sym typeface="Wingdings" panose="05000000000000000000" pitchFamily="2" charset="2"/>
              </a:rPr>
              <a:t>Jungherr</a:t>
            </a:r>
            <a:r>
              <a:rPr lang="en-US" sz="2400" dirty="0">
                <a:sym typeface="Wingdings" panose="05000000000000000000" pitchFamily="2" charset="2"/>
              </a:rPr>
              <a:t> 2018)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They ‘perform’ popularized social theories (Healy 2015)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Large datasets can encourage data mining</a:t>
            </a:r>
          </a:p>
          <a:p>
            <a:pPr lvl="1"/>
            <a:r>
              <a:rPr lang="en-US" sz="2400" dirty="0" err="1">
                <a:sym typeface="Wingdings" panose="05000000000000000000" pitchFamily="2" charset="2"/>
              </a:rPr>
              <a:t>HARKing</a:t>
            </a:r>
            <a:r>
              <a:rPr lang="en-US" sz="2400" dirty="0">
                <a:sym typeface="Wingdings" panose="05000000000000000000" pitchFamily="2" charset="2"/>
              </a:rPr>
              <a:t>: Hypothesizing After Results are Known (Kerr 1998)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Especially true for social network metrics (Webber et al. 2020)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A measured tone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15425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How do we reconcile the tension between theory testing and exploratory data analysis?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7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8610600" cy="4248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The scientific process is often </a:t>
            </a:r>
            <a:r>
              <a:rPr lang="en-US" sz="2400" b="1" dirty="0">
                <a:solidFill>
                  <a:srgbClr val="C00000"/>
                </a:solidFill>
              </a:rPr>
              <a:t>iterative</a:t>
            </a:r>
            <a:endParaRPr lang="en-US" sz="2400" b="1" dirty="0"/>
          </a:p>
          <a:p>
            <a:pPr lvl="1"/>
            <a:r>
              <a:rPr lang="en-US" sz="2400" dirty="0"/>
              <a:t>Empirical analysis can help with theory development</a:t>
            </a:r>
          </a:p>
          <a:p>
            <a:pPr lvl="1"/>
            <a:r>
              <a:rPr lang="en-US" sz="2400" dirty="0"/>
              <a:t>Implicit theorizing guides our empirical decision-making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linking</a:t>
            </a:r>
            <a:r>
              <a:rPr lang="en-US" sz="2400" b="1" dirty="0">
                <a:sym typeface="Wingdings" panose="05000000000000000000" pitchFamily="2" charset="2"/>
              </a:rPr>
              <a:t> can help overcome some limits of digital traces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Survey/experiment data can be added to fill conceptual gaps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Offline data can be used to add context to online data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Interdisciplinary </a:t>
            </a:r>
            <a:r>
              <a:rPr 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collaboration</a:t>
            </a:r>
            <a:r>
              <a:rPr lang="en-US" sz="2400" b="1" dirty="0">
                <a:sym typeface="Wingdings" panose="05000000000000000000" pitchFamily="2" charset="2"/>
              </a:rPr>
              <a:t> can help to shorten the process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One of my dissertation chapters took </a:t>
            </a:r>
            <a:r>
              <a:rPr lang="en-US" sz="2400" i="1" dirty="0">
                <a:sym typeface="Wingdings" panose="05000000000000000000" pitchFamily="2" charset="2"/>
              </a:rPr>
              <a:t>7 years </a:t>
            </a:r>
            <a:r>
              <a:rPr lang="en-US" sz="2400" dirty="0">
                <a:sym typeface="Wingdings" panose="05000000000000000000" pitchFamily="2" charset="2"/>
              </a:rPr>
              <a:t>to publish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 recent collaboration tells a more encouraging story..</a:t>
            </a: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My personal take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35311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One of my recent papers gained from iterating between theory development and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8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133600"/>
            <a:ext cx="8610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 was initially interested in understanding how discussions between two people can change in the presence of a third.</a:t>
            </a:r>
          </a:p>
          <a:p>
            <a:r>
              <a:rPr lang="en-US" sz="2400" dirty="0"/>
              <a:t>The data in Rains et al. (2017) seemed ideal for the analysis I had in mind. I reached out and they kindly shared the data.</a:t>
            </a:r>
          </a:p>
          <a:p>
            <a:r>
              <a:rPr lang="en-US" sz="2400" dirty="0"/>
              <a:t>The data were not quite what I expected, but captured third parties in a different way - social ratings (i.e., Up/down votes).</a:t>
            </a:r>
          </a:p>
          <a:p>
            <a:r>
              <a:rPr lang="en-US" sz="2400" dirty="0"/>
              <a:t>We wrote a paper with interesting findings but no unified theory – reviewers pushed back, suggesting we read up on social norms.</a:t>
            </a:r>
          </a:p>
          <a:p>
            <a:r>
              <a:rPr lang="en-US" sz="2400" dirty="0"/>
              <a:t>Steve Rains shared a relevant theory he learned in grad school, which helped to unify our findings. The paper was just accepted.</a:t>
            </a:r>
          </a:p>
          <a:p>
            <a:r>
              <a:rPr lang="en-US" sz="2400" dirty="0"/>
              <a:t>This would have taken much longer (or not happened) by myself!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Social Norms and the Dynamics of Online Incivility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53024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1447801"/>
            <a:ext cx="73152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Norms and the Dynamics of Online Incivility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621632-7F2C-46EA-B48E-38AA43FA53F3}"/>
              </a:ext>
            </a:extLst>
          </p:cNvPr>
          <p:cNvSpPr txBox="1">
            <a:spLocks/>
          </p:cNvSpPr>
          <p:nvPr/>
        </p:nvSpPr>
        <p:spPr>
          <a:xfrm>
            <a:off x="457200" y="3810001"/>
            <a:ext cx="8229600" cy="205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Yotam Shmargad, Kate Kenski, Steve Rains (University of Arizona)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Kevin Coe (University of Utah)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Forthcoming in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Social Science Computer Review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7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49879</TotalTime>
  <Words>1452</Words>
  <Application>Microsoft Office PowerPoint</Application>
  <PresentationFormat>On-screen Show (4:3)</PresentationFormat>
  <Paragraphs>187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Office Theme</vt:lpstr>
      <vt:lpstr>PowerPoint Presentation</vt:lpstr>
      <vt:lpstr>As we go about our lives, traces of our daily activities are being logged in databases</vt:lpstr>
      <vt:lpstr>The Dominick’s dataset is, of course, a child of technological progress (i.e., barcode scanners)</vt:lpstr>
      <vt:lpstr>Digital traces are a significant departure from how social scientists typically collect data </vt:lpstr>
      <vt:lpstr>As a subset of observational data, digital traces have a lot to offer social science scholarship</vt:lpstr>
      <vt:lpstr>Yet, there are obstacles to making digital traces an integral part of social science progress</vt:lpstr>
      <vt:lpstr>How do we reconcile the tension between theory testing and exploratory data analysis?</vt:lpstr>
      <vt:lpstr>One of my recent papers gained from iterating between theory development and analysis</vt:lpstr>
      <vt:lpstr>PowerPoint Presentation</vt:lpstr>
      <vt:lpstr>The internet has resurrected concerns about the state of political discourse</vt:lpstr>
      <vt:lpstr>One platform affordance that could shape civil discourse is its rating system (i.e., Likes/Votes)</vt:lpstr>
      <vt:lpstr>Online rating systems inform users about the social norms of a community</vt:lpstr>
      <vt:lpstr>We capture injunctive norms with votes and descriptive norms with proximate comments</vt:lpstr>
      <vt:lpstr>We analyze &gt; 6,000 comments on AZ Daily Star news articles over a three week span in 2011  </vt:lpstr>
      <vt:lpstr>By defining links between commenters, we can visualize the social network of the community</vt:lpstr>
      <vt:lpstr>We first model whether an initial commenter will be uncivil in their subsequent comment</vt:lpstr>
      <vt:lpstr>Next, we model the number of votes received on the last comment in the chain</vt:lpstr>
      <vt:lpstr>Down votes do not shape the effect of incivility in the proximate comment</vt:lpstr>
      <vt:lpstr>However, up votes do shape how uncivil commenters respond when met with incivility</vt:lpstr>
      <vt:lpstr>Incivility is penalized with more down votes, regardless of initial or proximate incivility</vt:lpstr>
      <vt:lpstr>Incivility is rewarded with more up votes in an uncivil context, but penalized in a civil context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Encouraging connections to friends of friends can make it more likely that gifts are visible to strangers</dc:title>
  <dc:creator>Yotam Shmargad</dc:creator>
  <cp:lastModifiedBy>Shmargad, Yotam - (yotam)</cp:lastModifiedBy>
  <cp:revision>1113</cp:revision>
  <dcterms:created xsi:type="dcterms:W3CDTF">2015-05-01T00:27:50Z</dcterms:created>
  <dcterms:modified xsi:type="dcterms:W3CDTF">2021-01-06T16:11:27Z</dcterms:modified>
</cp:coreProperties>
</file>